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handoutMasterIdLst>
    <p:handoutMasterId r:id="rId18"/>
  </p:handoutMasterIdLst>
  <p:sldIdLst>
    <p:sldId id="310" r:id="rId2"/>
    <p:sldId id="330" r:id="rId3"/>
    <p:sldId id="674" r:id="rId4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62" r:id="rId15"/>
    <p:sldId id="32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100" d="100"/>
          <a:sy n="100" d="100"/>
        </p:scale>
        <p:origin x="-37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r>
              <a:rPr lang="en-US" smtClean="0"/>
              <a:t>OMB Circular A-110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r>
              <a:rPr lang="en-US" smtClean="0"/>
              <a:t>7/9/2013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r>
              <a:rPr lang="en-US" smtClean="0"/>
              <a:t>OMB Circular A-110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2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r>
              <a:rPr lang="en-US" smtClean="0"/>
              <a:t>7/9/2013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7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2CB3-83F0-4ABD-88A8-EB7EAD9C319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OMB Circular A-110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601212" y="6438900"/>
            <a:ext cx="378795" cy="4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pkg/USCODE-2009-title41/pdf/USCODE-2009-title41-chap7-sec405a.pdf" TargetMode="External"/><Relationship Id="rId2" Type="http://schemas.openxmlformats.org/officeDocument/2006/relationships/hyperlink" Target="http://www.gpo.gov/fdsys/pkg/USCODE-1998-title31/pdf/USCODE-1998-title31-subtitleI-chap5-subchapI-sec50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276600"/>
            <a:ext cx="7371304" cy="3048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OMB Circular A-110</a:t>
            </a:r>
          </a:p>
          <a:p>
            <a:pPr algn="ctr"/>
            <a:endParaRPr lang="en-US" sz="2800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Doug Backman</a:t>
            </a:r>
          </a:p>
        </p:txBody>
      </p: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I:\SPaRKS 2013\SPaRKS2 2013 Logo\sparks2logo_colorbackground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4191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Post-award Requirements Cont.: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 smtClean="0">
                <a:solidFill>
                  <a:srgbClr val="220011"/>
                </a:solidFill>
              </a:rPr>
              <a:t>_.45 </a:t>
            </a:r>
            <a:r>
              <a:rPr lang="en-US" b="1" dirty="0">
                <a:solidFill>
                  <a:srgbClr val="220011"/>
                </a:solidFill>
              </a:rPr>
              <a:t>Cost &amp; price analysis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>
                <a:solidFill>
                  <a:srgbClr val="220011"/>
                </a:solidFill>
              </a:rPr>
              <a:t>_.46 Procurement Records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>
                <a:solidFill>
                  <a:srgbClr val="220011"/>
                </a:solidFill>
              </a:rPr>
              <a:t>_.47 Contract administration</a:t>
            </a:r>
          </a:p>
          <a:p>
            <a:pPr marL="0" lvl="0" indent="0">
              <a:buClr>
                <a:srgbClr val="220011"/>
              </a:buClr>
              <a:buNone/>
            </a:pPr>
            <a:r>
              <a:rPr lang="en-US" b="1" dirty="0" smtClean="0"/>
              <a:t>_.48 Contract provisions - </a:t>
            </a:r>
            <a:r>
              <a:rPr lang="en-US" b="1" dirty="0">
                <a:solidFill>
                  <a:srgbClr val="220011"/>
                </a:solidFill>
              </a:rPr>
              <a:t>(a)-(c</a:t>
            </a:r>
            <a:r>
              <a:rPr lang="en-US" b="1" dirty="0" smtClean="0">
                <a:solidFill>
                  <a:srgbClr val="220011"/>
                </a:solidFill>
              </a:rPr>
              <a:t>) and Exhibit A </a:t>
            </a:r>
            <a:endParaRPr lang="en-US" b="1" dirty="0">
              <a:solidFill>
                <a:srgbClr val="220011"/>
              </a:solidFill>
            </a:endParaRP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76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32453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Reports and Records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_.51 Monitoring and Reporting program performance: (a)-(f)*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_.52 Financial reporting: (C&amp;G Accounting)</a:t>
            </a:r>
          </a:p>
          <a:p>
            <a:pPr marL="0" indent="0">
              <a:buNone/>
            </a:pPr>
            <a:r>
              <a:rPr lang="en-US" b="1" dirty="0" smtClean="0"/>
              <a:t>(a)(1)-(2); (b)(1)-(5)</a:t>
            </a:r>
          </a:p>
          <a:p>
            <a:pPr marL="0" indent="0">
              <a:buNone/>
            </a:pPr>
            <a:r>
              <a:rPr lang="en-US" b="1" dirty="0" smtClean="0"/>
              <a:t>_.53 Retention and access requirements for records: (b)(1)-(2); (e)-(g) 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819400" y="6494502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349677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</a:t>
            </a:r>
            <a:r>
              <a:rPr lang="en-US" sz="1800" dirty="0" smtClean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Termination and Enforcement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_.61 Termination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_.62 Enforcement: (a)(1)-(5)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Subpart D – After the Award Requirements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_.71 Closeout Procedures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_.72 Subsequent adjustments and continuing responsibilities: (a) &amp; (b)</a:t>
            </a:r>
            <a:endParaRPr lang="en-US" b="1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244182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Case Study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Karok University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2004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82225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or comments</a:t>
            </a:r>
          </a:p>
        </p:txBody>
      </p:sp>
      <p:pic>
        <p:nvPicPr>
          <p:cNvPr id="10242" name="Picture 2" descr="C:\Users\Doshie\Desktop\Thank 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524000"/>
            <a:ext cx="86010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9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00125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See you at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Conflict of Interest &amp; Research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Integrity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July 17, 2013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9:00 am to 11:00 am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49486"/>
            <a:ext cx="41941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Module 3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OMB Circular A-110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Uniform Administrative Requirements</a:t>
            </a:r>
            <a:endParaRPr lang="en-US" sz="1600" b="1" cap="none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69064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Doug Backman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5400000">
            <a:off x="5080497" y="3442199"/>
            <a:ext cx="5181600" cy="43080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Administration…for CONCEPT to COMMERCIALIZATION</a:t>
            </a:r>
            <a:endParaRPr lang="en-US" sz="11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4963" y="995562"/>
            <a:ext cx="2667000" cy="9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AGENDA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Authority &amp; Definitions</a:t>
            </a:r>
            <a:endParaRPr lang="en-US" sz="3600" b="1" dirty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Pre award Requirements</a:t>
            </a:r>
            <a:endParaRPr lang="en-US" sz="3600" b="1" dirty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Administrative Requirements</a:t>
            </a:r>
            <a:endParaRPr lang="en-US" sz="3600" b="1" dirty="0"/>
          </a:p>
          <a:p>
            <a:pPr lvl="1">
              <a:buFont typeface="Wingdings" pitchFamily="2" charset="2"/>
              <a:buChar char="v"/>
            </a:pPr>
            <a:r>
              <a:rPr lang="en-US" sz="3600" b="1" dirty="0" smtClean="0"/>
              <a:t>Case Studies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362200" y="228600"/>
            <a:ext cx="38146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OMB Circular A-110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Uniform Administrative Requirements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4125" y="6454854"/>
            <a:ext cx="323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40791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239000" cy="1219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r>
              <a:rPr lang="en-US" sz="20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Authority</a:t>
            </a:r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220011"/>
                </a:solidFill>
              </a:rPr>
              <a:t>31 </a:t>
            </a:r>
            <a:r>
              <a:rPr lang="en-US" sz="3000" b="1" dirty="0">
                <a:solidFill>
                  <a:srgbClr val="220011"/>
                </a:solidFill>
              </a:rPr>
              <a:t>USC </a:t>
            </a:r>
            <a:r>
              <a:rPr lang="en-US" sz="3000" b="1" dirty="0" smtClean="0">
                <a:solidFill>
                  <a:srgbClr val="220011"/>
                </a:solidFill>
              </a:rPr>
              <a:t>503 (grant, cooperative agreement, and assistance management</a:t>
            </a:r>
            <a:r>
              <a:rPr lang="en-US" b="1" dirty="0" smtClean="0">
                <a:solidFill>
                  <a:srgbClr val="22001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20011"/>
                </a:solidFill>
                <a:hlinkClick r:id="rId2"/>
              </a:rPr>
              <a:t>http://</a:t>
            </a:r>
            <a:r>
              <a:rPr lang="en-US" sz="1800" b="1" dirty="0" smtClean="0">
                <a:solidFill>
                  <a:srgbClr val="220011"/>
                </a:solidFill>
                <a:hlinkClick r:id="rId2"/>
              </a:rPr>
              <a:t>www.gpo.gov/fdsys/pkg/USCODE-1998-title31/pdf/USCODE-1998-title31-subtitleI-chap5-subchapI-sec503.pdf</a:t>
            </a:r>
            <a:endParaRPr lang="en-US" sz="1800" b="1" dirty="0" smtClean="0">
              <a:solidFill>
                <a:srgbClr val="22001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2001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220011"/>
                </a:solidFill>
              </a:rPr>
              <a:t>41 USC 405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20011"/>
                </a:solidFill>
                <a:hlinkClick r:id="rId3"/>
              </a:rPr>
              <a:t>http://</a:t>
            </a:r>
            <a:r>
              <a:rPr lang="en-US" sz="1800" b="1" dirty="0" smtClean="0">
                <a:solidFill>
                  <a:srgbClr val="220011"/>
                </a:solidFill>
                <a:hlinkClick r:id="rId3"/>
              </a:rPr>
              <a:t>www.gpo.gov/fdsys/pkg/USCODE-2009-title41/pdf/USCODE-2009-title41-chap7-sec405a.pdf</a:t>
            </a:r>
            <a:endParaRPr lang="en-US" sz="1800" b="1" dirty="0" smtClean="0">
              <a:solidFill>
                <a:srgbClr val="22001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22001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000" b="1" dirty="0" smtClean="0">
                <a:solidFill>
                  <a:srgbClr val="220011"/>
                </a:solidFill>
              </a:rPr>
              <a:t>Policy – Applicable to all Federal agencies, recipients and subrecipients. 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22001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000" b="1" dirty="0" smtClean="0">
                <a:solidFill>
                  <a:srgbClr val="220011"/>
                </a:solidFill>
              </a:rPr>
              <a:t>Definitions – Foundation block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2819400" y="64008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69035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Subpart B - </a:t>
            </a:r>
            <a:r>
              <a:rPr lang="en-US" sz="3600" b="1" dirty="0"/>
              <a:t>P</a:t>
            </a:r>
            <a:r>
              <a:rPr lang="en-US" sz="3600" b="1" dirty="0" smtClean="0"/>
              <a:t>re-award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Policies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Forms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Debarment &amp; suspension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Special award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Certifications &amp; Representations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1242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214527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839200" cy="4953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/>
              <a:t>Subpart C - Post-award Requirements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Financial &amp; Program Management</a:t>
            </a:r>
          </a:p>
          <a:p>
            <a:pPr marL="0" indent="0">
              <a:buNone/>
            </a:pPr>
            <a:r>
              <a:rPr lang="en-US" sz="4000" b="1" dirty="0" smtClean="0"/>
              <a:t>_.21 (a) (b) (1) – (7)</a:t>
            </a:r>
          </a:p>
          <a:p>
            <a:pPr marL="0" indent="0">
              <a:buNone/>
            </a:pPr>
            <a:r>
              <a:rPr lang="en-US" sz="4000" b="1" dirty="0" smtClean="0"/>
              <a:t>_.22 Payment</a:t>
            </a:r>
          </a:p>
          <a:p>
            <a:pPr marL="0" indent="0">
              <a:buNone/>
            </a:pPr>
            <a:r>
              <a:rPr lang="en-US" sz="4000" b="1" dirty="0" smtClean="0"/>
              <a:t>_.23 Cost Sharing (a) (1)-(7); (b) – (h)</a:t>
            </a:r>
          </a:p>
          <a:p>
            <a:pPr marL="0" indent="0">
              <a:buNone/>
            </a:pPr>
            <a:r>
              <a:rPr lang="en-US" sz="4000" b="1" dirty="0" smtClean="0"/>
              <a:t>_.24 Program Income</a:t>
            </a:r>
          </a:p>
          <a:p>
            <a:pPr marL="0" indent="0">
              <a:buNone/>
            </a:pPr>
            <a:r>
              <a:rPr lang="en-US" sz="4000" b="1" dirty="0" smtClean="0"/>
              <a:t>_.25 Revision of budget and program plans.</a:t>
            </a:r>
          </a:p>
          <a:p>
            <a:pPr marL="0" indent="0">
              <a:buNone/>
            </a:pPr>
            <a:r>
              <a:rPr lang="en-US" sz="4000" b="1" dirty="0" smtClean="0"/>
              <a:t>(c) (1) – (8); (d), (e) (1), (2), (3); (f)</a:t>
            </a:r>
          </a:p>
          <a:p>
            <a:pPr marL="0" indent="0">
              <a:buNone/>
            </a:pPr>
            <a:r>
              <a:rPr lang="en-US" sz="4000" b="1" dirty="0" smtClean="0"/>
              <a:t>_26 Non-Federal audits</a:t>
            </a:r>
          </a:p>
          <a:p>
            <a:pPr marL="0" indent="0">
              <a:buNone/>
            </a:pPr>
            <a:r>
              <a:rPr lang="en-US" sz="4000" b="1" dirty="0" smtClean="0"/>
              <a:t>_.27 Allowable costs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27707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smtClean="0"/>
              <a:t>Definition Exercise</a:t>
            </a:r>
          </a:p>
          <a:p>
            <a:pPr marL="0" indent="0" algn="ctr">
              <a:buNone/>
            </a:pPr>
            <a:endParaRPr lang="en-US" sz="3300" b="1" dirty="0" smtClean="0"/>
          </a:p>
          <a:p>
            <a:pPr marL="457200" indent="-457200">
              <a:buAutoNum type="arabicPeriod"/>
            </a:pPr>
            <a:r>
              <a:rPr lang="en-US" sz="3300" b="1" dirty="0" smtClean="0"/>
              <a:t>Acquisition cost of equipment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Advance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Contract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Disallowed costs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Exempt property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Research &amp; development 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Third party in-kind contributions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Unliquidated obligations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Unrecovered indirect cost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183593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Property Standards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_.33 Federally – owned &amp; exempt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_.34 Equipment (a)-(f)(1)-(6); (g)(1)-(4)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_.35 Supplies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_.36 Intangible Property (a)-(e)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6488668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417706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rgbClr val="220011"/>
                </a:solidFill>
              </a:rPr>
              <a:t>OMB Circular A-110</a:t>
            </a:r>
            <a:br>
              <a:rPr lang="en-US" sz="1800" b="0" dirty="0">
                <a:solidFill>
                  <a:srgbClr val="220011"/>
                </a:solidFill>
              </a:rPr>
            </a:br>
            <a:r>
              <a:rPr lang="en-US" sz="1800" dirty="0">
                <a:solidFill>
                  <a:srgbClr val="220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Procurement Standards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_.40 Purpose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_.41 Recipient Responsibilities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_.42 Codes of Conduct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_.43 Competition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_.44 Procurement Procedures</a:t>
            </a:r>
          </a:p>
          <a:p>
            <a:pPr marL="0" indent="0">
              <a:buNone/>
            </a:pPr>
            <a:r>
              <a:rPr lang="en-US" b="1" dirty="0" smtClean="0"/>
              <a:t>(a)(1)-(3); (c), (d), (e)(1)-(5)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400800"/>
            <a:ext cx="20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OMB Circular A-110</a:t>
            </a:r>
          </a:p>
        </p:txBody>
      </p:sp>
    </p:spTree>
    <p:extLst>
      <p:ext uri="{BB962C8B-B14F-4D97-AF65-F5344CB8AC3E}">
        <p14:creationId xmlns:p14="http://schemas.microsoft.com/office/powerpoint/2010/main" val="2695176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10150</TotalTime>
  <Words>535</Words>
  <Application>Microsoft Office PowerPoint</Application>
  <PresentationFormat>On-screen Show (4:3)</PresentationFormat>
  <Paragraphs>127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OMB Circular A-110 Uniform Administrative Requirements 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OMB Circular A-110 Uniform Administrative Requirements</vt:lpstr>
      <vt:lpstr>Questions or comments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482</cp:revision>
  <cp:lastPrinted>2013-07-09T17:01:54Z</cp:lastPrinted>
  <dcterms:created xsi:type="dcterms:W3CDTF">2011-04-10T19:45:53Z</dcterms:created>
  <dcterms:modified xsi:type="dcterms:W3CDTF">2013-09-24T14:32:28Z</dcterms:modified>
</cp:coreProperties>
</file>